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2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7.png"/><Relationship Id="rId4" Type="http://schemas.openxmlformats.org/officeDocument/2006/relationships/image" Target="../media/image9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8ec49c86-25cb-4adb-9552-6310fb012a07/" TargetMode="External"/><Relationship Id="rId13" Type="http://schemas.openxmlformats.org/officeDocument/2006/relationships/image" Target="../media/image32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30.png"/><Relationship Id="rId5" Type="http://schemas.openxmlformats.org/officeDocument/2006/relationships/image" Target="../media/image12.png"/><Relationship Id="rId10" Type="http://schemas.openxmlformats.org/officeDocument/2006/relationships/image" Target="../media/image29.png"/><Relationship Id="rId4" Type="http://schemas.openxmlformats.org/officeDocument/2006/relationships/image" Target="../media/image9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1244"/>
            <a:ext cx="12192000" cy="6879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2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7" name="Google Shape;227;p22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8" name="Google Shape;228;p22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366267" y="1111505"/>
            <a:ext cx="4129603" cy="4078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2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2"/>
          <p:cNvSpPr txBox="1"/>
          <p:nvPr/>
        </p:nvSpPr>
        <p:spPr>
          <a:xfrm>
            <a:off x="8558068" y="1161221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233" name="Google Shape;233;p22"/>
          <p:cNvSpPr/>
          <p:nvPr/>
        </p:nvSpPr>
        <p:spPr>
          <a:xfrm>
            <a:off x="8139913" y="1945978"/>
            <a:ext cx="26375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PRILOŽNA OZNAKA UZROKA</a:t>
            </a:r>
            <a:endParaRPr sz="2400" dirty="0"/>
          </a:p>
        </p:txBody>
      </p:sp>
      <p:sp>
        <p:nvSpPr>
          <p:cNvPr id="234" name="Google Shape;234;p22"/>
          <p:cNvSpPr txBox="1"/>
          <p:nvPr/>
        </p:nvSpPr>
        <p:spPr>
          <a:xfrm>
            <a:off x="2526348" y="681755"/>
            <a:ext cx="530429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Na koja pitanja odgovara priložna oznaka uzroka?</a:t>
            </a:r>
            <a:endParaRPr sz="2400" dirty="0"/>
          </a:p>
        </p:txBody>
      </p:sp>
      <p:sp>
        <p:nvSpPr>
          <p:cNvPr id="235" name="Google Shape;235;p22"/>
          <p:cNvSpPr/>
          <p:nvPr/>
        </p:nvSpPr>
        <p:spPr>
          <a:xfrm>
            <a:off x="1901896" y="1790169"/>
            <a:ext cx="5928743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Zbog odanosti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razmišljaj o promaknuću. </a:t>
            </a:r>
            <a:endParaRPr sz="2400" dirty="0"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Zbog  puta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 mogu brinuti o 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Flufiju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2"/>
          <p:cNvSpPr/>
          <p:nvPr/>
        </p:nvSpPr>
        <p:spPr>
          <a:xfrm>
            <a:off x="2701851" y="4206341"/>
            <a:ext cx="339415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Zašto? Zbog čega?</a:t>
            </a:r>
            <a:endParaRPr sz="2400" dirty="0"/>
          </a:p>
        </p:txBody>
      </p:sp>
      <p:pic>
        <p:nvPicPr>
          <p:cNvPr id="237" name="Google Shape;23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9429" y="1558773"/>
            <a:ext cx="1359825" cy="411332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2"/>
          <p:cNvSpPr/>
          <p:nvPr/>
        </p:nvSpPr>
        <p:spPr>
          <a:xfrm>
            <a:off x="8139913" y="2707307"/>
            <a:ext cx="285319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Izriče uzrok radnje.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Odgovara na pitanja Zašto?, Zbog čega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3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44" name="Google Shape;244;p23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5" name="Google Shape;245;p23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850634" y="1238882"/>
            <a:ext cx="4715583" cy="4672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1048298" y="4305804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3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621095" y="4730134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3"/>
          <p:cNvSpPr txBox="1"/>
          <p:nvPr/>
        </p:nvSpPr>
        <p:spPr>
          <a:xfrm>
            <a:off x="7994602" y="1351758"/>
            <a:ext cx="2456747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250" name="Google Shape;250;p23"/>
          <p:cNvSpPr txBox="1"/>
          <p:nvPr/>
        </p:nvSpPr>
        <p:spPr>
          <a:xfrm>
            <a:off x="1360177" y="788039"/>
            <a:ext cx="68312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Koja je rečenica točan odgovor na pitanje: </a:t>
            </a:r>
            <a:r>
              <a:rPr lang="hr-HR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Zašto sam otišao liječniku?</a:t>
            </a:r>
            <a:endParaRPr sz="2400" dirty="0"/>
          </a:p>
        </p:txBody>
      </p:sp>
      <p:sp>
        <p:nvSpPr>
          <p:cNvPr id="251" name="Google Shape;251;p23"/>
          <p:cNvSpPr/>
          <p:nvPr/>
        </p:nvSpPr>
        <p:spPr>
          <a:xfrm>
            <a:off x="7994602" y="2146309"/>
            <a:ext cx="299899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PRILOŽNA OZNAKA UZROKA I NAMJERE</a:t>
            </a:r>
            <a:endParaRPr sz="24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3"/>
          <p:cNvSpPr/>
          <p:nvPr/>
        </p:nvSpPr>
        <p:spPr>
          <a:xfrm>
            <a:off x="537631" y="1713159"/>
            <a:ext cx="6096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Liječniku sam otišao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radi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bolesti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Liječniku sam otišao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zbog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bolesti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pic>
        <p:nvPicPr>
          <p:cNvPr id="253" name="Google Shape;253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1896" y="2553391"/>
            <a:ext cx="676910" cy="749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66204" y="1873417"/>
            <a:ext cx="628015" cy="75628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3"/>
          <p:cNvSpPr txBox="1"/>
          <p:nvPr/>
        </p:nvSpPr>
        <p:spPr>
          <a:xfrm>
            <a:off x="558193" y="3534371"/>
            <a:ext cx="44824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Liječniku sam otišao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radi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liječenja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pic>
        <p:nvPicPr>
          <p:cNvPr id="256" name="Google Shape;256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40608" y="3458153"/>
            <a:ext cx="676910" cy="74993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3"/>
          <p:cNvSpPr/>
          <p:nvPr/>
        </p:nvSpPr>
        <p:spPr>
          <a:xfrm>
            <a:off x="7752758" y="2969656"/>
            <a:ext cx="324083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Uzrok radnje je pojava kojoj je posljedica druga pojava, a namjera je nešto što će se ostvariti radnjom.</a:t>
            </a:r>
            <a:endParaRPr sz="2400" dirty="0"/>
          </a:p>
        </p:txBody>
      </p:sp>
      <p:sp>
        <p:nvSpPr>
          <p:cNvPr id="258" name="Google Shape;258;p23"/>
          <p:cNvSpPr txBox="1"/>
          <p:nvPr/>
        </p:nvSpPr>
        <p:spPr>
          <a:xfrm>
            <a:off x="662664" y="4837847"/>
            <a:ext cx="23708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prijedlog uzroka</a:t>
            </a:r>
            <a:endParaRPr sz="2400" dirty="0"/>
          </a:p>
        </p:txBody>
      </p:sp>
      <p:sp>
        <p:nvSpPr>
          <p:cNvPr id="259" name="Google Shape;259;p23"/>
          <p:cNvSpPr txBox="1"/>
          <p:nvPr/>
        </p:nvSpPr>
        <p:spPr>
          <a:xfrm>
            <a:off x="1360177" y="4299267"/>
            <a:ext cx="11916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zbog</a:t>
            </a:r>
            <a:endParaRPr sz="2400" dirty="0"/>
          </a:p>
        </p:txBody>
      </p:sp>
      <p:sp>
        <p:nvSpPr>
          <p:cNvPr id="260" name="Google Shape;260;p23"/>
          <p:cNvSpPr txBox="1"/>
          <p:nvPr/>
        </p:nvSpPr>
        <p:spPr>
          <a:xfrm>
            <a:off x="3928090" y="4293095"/>
            <a:ext cx="11916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radi</a:t>
            </a:r>
            <a:endParaRPr sz="2400" dirty="0"/>
          </a:p>
        </p:txBody>
      </p:sp>
      <p:sp>
        <p:nvSpPr>
          <p:cNvPr id="261" name="Google Shape;261;p23"/>
          <p:cNvSpPr txBox="1"/>
          <p:nvPr/>
        </p:nvSpPr>
        <p:spPr>
          <a:xfrm>
            <a:off x="3165263" y="4797928"/>
            <a:ext cx="29420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prijedlog namjere</a:t>
            </a:r>
            <a:endParaRPr sz="2400" dirty="0"/>
          </a:p>
        </p:txBody>
      </p:sp>
      <p:sp>
        <p:nvSpPr>
          <p:cNvPr id="262" name="Google Shape;262;p23"/>
          <p:cNvSpPr txBox="1"/>
          <p:nvPr/>
        </p:nvSpPr>
        <p:spPr>
          <a:xfrm>
            <a:off x="3345832" y="3199096"/>
            <a:ext cx="11678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PONam</a:t>
            </a:r>
            <a:endParaRPr sz="24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"/>
          <p:cNvSpPr/>
          <p:nvPr/>
        </p:nvSpPr>
        <p:spPr>
          <a:xfrm>
            <a:off x="3876369" y="5551779"/>
            <a:ext cx="832528" cy="400110"/>
          </a:xfrm>
          <a:prstGeom prst="ellipse">
            <a:avLst/>
          </a:prstGeom>
          <a:noFill/>
          <a:ln w="28575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24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487792" y="156569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69" name="Google Shape;269;p24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0" name="Google Shape;270;p24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159842" y="479139"/>
            <a:ext cx="4652372" cy="4594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745775" y="4398301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4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6985901" y="4514635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61206" y="6007368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4"/>
          <p:cNvSpPr txBox="1"/>
          <p:nvPr/>
        </p:nvSpPr>
        <p:spPr>
          <a:xfrm>
            <a:off x="8336948" y="799831"/>
            <a:ext cx="246704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709470" y="1092219"/>
            <a:ext cx="6326565" cy="1506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Vidra je </a:t>
            </a:r>
            <a:r>
              <a:rPr lang="hr-H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maloprije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hr-H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nekako neobjašnjivo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hr-H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zbog nečiste </a:t>
            </a:r>
            <a:r>
              <a:rPr lang="hr-HR" sz="2400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vode</a:t>
            </a:r>
            <a:r>
              <a:rPr lang="hr-HR" sz="2400" dirty="0">
                <a:ea typeface="Calibri"/>
              </a:rPr>
              <a:t> </a:t>
            </a:r>
            <a:r>
              <a:rPr lang="hr-HR" sz="2400" dirty="0" smtClean="0">
                <a:ea typeface="Calibri"/>
              </a:rPr>
              <a:t>  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pobjegla </a:t>
            </a:r>
            <a:r>
              <a:rPr lang="hr-H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jezero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276" name="Google Shape;276;p24"/>
          <p:cNvSpPr/>
          <p:nvPr/>
        </p:nvSpPr>
        <p:spPr>
          <a:xfrm>
            <a:off x="3999924" y="977131"/>
            <a:ext cx="11575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PON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77" name="Google Shape;277;p24"/>
          <p:cNvSpPr/>
          <p:nvPr/>
        </p:nvSpPr>
        <p:spPr>
          <a:xfrm>
            <a:off x="1193877" y="1755655"/>
            <a:ext cx="10737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POU</a:t>
            </a:r>
            <a:endParaRPr sz="2400" dirty="0"/>
          </a:p>
        </p:txBody>
      </p:sp>
      <p:sp>
        <p:nvSpPr>
          <p:cNvPr id="278" name="Google Shape;278;p24"/>
          <p:cNvSpPr/>
          <p:nvPr/>
        </p:nvSpPr>
        <p:spPr>
          <a:xfrm>
            <a:off x="3957505" y="1774530"/>
            <a:ext cx="10565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POM</a:t>
            </a:r>
            <a:endParaRPr sz="2400" dirty="0"/>
          </a:p>
        </p:txBody>
      </p:sp>
      <p:sp>
        <p:nvSpPr>
          <p:cNvPr id="279" name="Google Shape;279;p24"/>
          <p:cNvSpPr/>
          <p:nvPr/>
        </p:nvSpPr>
        <p:spPr>
          <a:xfrm>
            <a:off x="2037899" y="1022094"/>
            <a:ext cx="8655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POV</a:t>
            </a: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80" name="Google Shape;280;p24"/>
          <p:cNvSpPr/>
          <p:nvPr/>
        </p:nvSpPr>
        <p:spPr>
          <a:xfrm>
            <a:off x="6134" y="3055353"/>
            <a:ext cx="728321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Knjige su na stolu.                   </a:t>
            </a:r>
            <a:r>
              <a:rPr lang="hr-HR" sz="24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</a:t>
            </a:r>
            <a:endParaRPr sz="2400" dirty="0"/>
          </a:p>
          <a:p>
            <a:pPr marL="457200"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Putovat ćemo prema Osijeku. </a:t>
            </a:r>
            <a:r>
              <a:rPr lang="hr-HR" sz="24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</a:t>
            </a:r>
            <a:endParaRPr sz="2400" dirty="0"/>
          </a:p>
          <a:p>
            <a:pPr marL="457200"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Otići ćemo u vikendicu.        </a:t>
            </a:r>
            <a:r>
              <a:rPr lang="hr-HR" sz="24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</a:t>
            </a:r>
            <a:r>
              <a:rPr lang="hr-H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dirty="0"/>
          </a:p>
          <a:p>
            <a:pPr marL="9144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4"/>
          <p:cNvSpPr txBox="1"/>
          <p:nvPr/>
        </p:nvSpPr>
        <p:spPr>
          <a:xfrm>
            <a:off x="610036" y="5467307"/>
            <a:ext cx="56788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Nije došao u školu – radi – zbog –  bolesti.</a:t>
            </a:r>
            <a:endParaRPr sz="2400" dirty="0"/>
          </a:p>
        </p:txBody>
      </p:sp>
      <p:pic>
        <p:nvPicPr>
          <p:cNvPr id="282" name="Google Shape;282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571" y="1246442"/>
            <a:ext cx="79248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3921" y="2615180"/>
            <a:ext cx="914400" cy="102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82462" y="4814605"/>
            <a:ext cx="926465" cy="1061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25301" y="1481611"/>
            <a:ext cx="590787" cy="836108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4"/>
          <p:cNvSpPr txBox="1"/>
          <p:nvPr/>
        </p:nvSpPr>
        <p:spPr>
          <a:xfrm>
            <a:off x="8336948" y="1447879"/>
            <a:ext cx="27651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Podcrtane priložne oznake označi pokratama. </a:t>
            </a:r>
            <a:endParaRPr sz="2400" dirty="0"/>
          </a:p>
        </p:txBody>
      </p:sp>
      <p:sp>
        <p:nvSpPr>
          <p:cNvPr id="288" name="Google Shape;288;p24"/>
          <p:cNvSpPr txBox="1"/>
          <p:nvPr/>
        </p:nvSpPr>
        <p:spPr>
          <a:xfrm>
            <a:off x="1038983" y="5042676"/>
            <a:ext cx="44391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Zaokruži točan prijedlog.</a:t>
            </a:r>
            <a:endParaRPr sz="2400" dirty="0"/>
          </a:p>
        </p:txBody>
      </p:sp>
      <p:pic>
        <p:nvPicPr>
          <p:cNvPr id="289" name="Google Shape;289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74163" y="2613616"/>
            <a:ext cx="554007" cy="908211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4"/>
          <p:cNvSpPr txBox="1"/>
          <p:nvPr/>
        </p:nvSpPr>
        <p:spPr>
          <a:xfrm>
            <a:off x="8313007" y="2663159"/>
            <a:ext cx="323126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Podcrtaj POM i napiši na crtu što je njome izrečeno: smjer, cilj, mjesto.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4440048" y="3070568"/>
            <a:ext cx="14896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mjesto</a:t>
            </a:r>
            <a:endParaRPr sz="24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4752944" y="4206115"/>
            <a:ext cx="10944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cilj</a:t>
            </a:r>
            <a:endParaRPr sz="24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4569314" y="3527199"/>
            <a:ext cx="12241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smjer</a:t>
            </a:r>
            <a:endParaRPr sz="24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4" name="Google Shape;294;p24"/>
          <p:cNvCxnSpPr/>
          <p:nvPr/>
        </p:nvCxnSpPr>
        <p:spPr>
          <a:xfrm>
            <a:off x="1722235" y="3576907"/>
            <a:ext cx="950684" cy="546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95" name="Google Shape;295;p24"/>
          <p:cNvCxnSpPr/>
          <p:nvPr/>
        </p:nvCxnSpPr>
        <p:spPr>
          <a:xfrm>
            <a:off x="2415547" y="4197231"/>
            <a:ext cx="1671799" cy="1769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96" name="Google Shape;296;p24"/>
          <p:cNvCxnSpPr/>
          <p:nvPr/>
        </p:nvCxnSpPr>
        <p:spPr>
          <a:xfrm>
            <a:off x="1964525" y="4720002"/>
            <a:ext cx="1427386" cy="4243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25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302" name="Google Shape;302;p25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03" name="Google Shape;303;p25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494069" y="1082869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5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5"/>
          <p:cNvSpPr txBox="1"/>
          <p:nvPr/>
        </p:nvSpPr>
        <p:spPr>
          <a:xfrm>
            <a:off x="8467470" y="1963293"/>
            <a:ext cx="17931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308" name="Google Shape;308;p25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966977" y="2580389"/>
            <a:ext cx="2939547" cy="103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5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10" name="Google Shape;310;p25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688854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11" name="Google Shape;311;p25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63096" y="4110879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12" name="Google Shape;312;p25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994774" y="110935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313" name="Google Shape;313;p25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971601" y="2643636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14" name="Google Shape;314;p25"/>
          <p:cNvSpPr txBox="1"/>
          <p:nvPr/>
        </p:nvSpPr>
        <p:spPr>
          <a:xfrm>
            <a:off x="1874291" y="1288465"/>
            <a:ext cx="177478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Razvrstaj priložne oznake i prepoznaj ih spajajući parove.</a:t>
            </a:r>
            <a:endParaRPr/>
          </a:p>
        </p:txBody>
      </p:sp>
      <p:sp>
        <p:nvSpPr>
          <p:cNvPr id="315" name="Google Shape;315;p25"/>
          <p:cNvSpPr txBox="1"/>
          <p:nvPr/>
        </p:nvSpPr>
        <p:spPr>
          <a:xfrm>
            <a:off x="1882587" y="2690205"/>
            <a:ext cx="177478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Opiši svoje zamišljeno putovanje koristeći što više priložnih oznaka.</a:t>
            </a:r>
            <a:endParaRPr/>
          </a:p>
        </p:txBody>
      </p:sp>
      <p:sp>
        <p:nvSpPr>
          <p:cNvPr id="316" name="Google Shape;316;p25"/>
          <p:cNvSpPr txBox="1"/>
          <p:nvPr/>
        </p:nvSpPr>
        <p:spPr>
          <a:xfrm>
            <a:off x="1882587" y="4226158"/>
            <a:ext cx="177478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Ponovi priložne oznake upisujući ih u polja u kojima nedostaju.</a:t>
            </a:r>
            <a:endParaRPr/>
          </a:p>
        </p:txBody>
      </p:sp>
      <p:sp>
        <p:nvSpPr>
          <p:cNvPr id="317" name="Google Shape;317;p25"/>
          <p:cNvSpPr txBox="1"/>
          <p:nvPr/>
        </p:nvSpPr>
        <p:spPr>
          <a:xfrm>
            <a:off x="5168153" y="1109358"/>
            <a:ext cx="185569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Označi priložne oznake, a zatim ih razvrstaj.</a:t>
            </a:r>
            <a:endParaRPr/>
          </a:p>
        </p:txBody>
      </p:sp>
      <p:sp>
        <p:nvSpPr>
          <p:cNvPr id="318" name="Google Shape;318;p25"/>
          <p:cNvSpPr txBox="1"/>
          <p:nvPr/>
        </p:nvSpPr>
        <p:spPr>
          <a:xfrm>
            <a:off x="5180198" y="2718789"/>
            <a:ext cx="17257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svoje znanje rješavajući izlaznu karticu.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40740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e-sfera.hr ‐ platforma udžbenika Školske knjige"/>
          <p:cNvPicPr preferRelativeResize="0"/>
          <p:nvPr/>
        </p:nvPicPr>
        <p:blipFill rotWithShape="1">
          <a:blip r:embed="rId5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Orange Circle Logo - Free image on Pixaba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1822" y="3116337"/>
            <a:ext cx="2736906" cy="270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85170" y="4853486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5076" y="4001659"/>
            <a:ext cx="1105121" cy="1091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58365" y="949568"/>
            <a:ext cx="4230454" cy="282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Orange Circle Logo - Free image on Pixaba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7980131">
            <a:off x="2873178" y="640446"/>
            <a:ext cx="3424865" cy="338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1">
            <a:alphaModFix/>
          </a:blip>
          <a:srcRect l="34255" t="14744" r="34447" b="10255"/>
          <a:stretch/>
        </p:blipFill>
        <p:spPr>
          <a:xfrm rot="-401530">
            <a:off x="1280050" y="3143245"/>
            <a:ext cx="1907929" cy="257174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7663435" y="1546907"/>
            <a:ext cx="403555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7CADD2"/>
                </a:solidFill>
                <a:latin typeface="Impact"/>
                <a:ea typeface="Impact"/>
                <a:cs typeface="Impact"/>
                <a:sym typeface="Impact"/>
              </a:rPr>
              <a:t>Priložne oznake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5" name="Google Shape;105;p15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262341" y="1149139"/>
            <a:ext cx="4262282" cy="432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211442" y="1916926"/>
            <a:ext cx="1634244" cy="2474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5273966" y="1662879"/>
            <a:ext cx="1118041" cy="238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8630174" y="1624538"/>
            <a:ext cx="17508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8">
            <a:alphaModFix/>
          </a:blip>
          <a:srcRect l="786" r="1393" b="520"/>
          <a:stretch/>
        </p:blipFill>
        <p:spPr>
          <a:xfrm rot="-238106">
            <a:off x="992531" y="411508"/>
            <a:ext cx="4094347" cy="554848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/>
          <p:nvPr/>
        </p:nvSpPr>
        <p:spPr>
          <a:xfrm>
            <a:off x="7901912" y="2410741"/>
            <a:ext cx="3240836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su prilozi? Koje su vrste priloga? Na koja pitanja odgovara svaka pojedina vrsta priloga? Čemu se prilažu prilozi?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181" y="-2629186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8" name="Google Shape;118;p16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779123" y="1406919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8657099" y="1270109"/>
            <a:ext cx="2255236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pic>
        <p:nvPicPr>
          <p:cNvPr id="123" name="Google Shape;123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8118" y="1287081"/>
            <a:ext cx="7168572" cy="426813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/>
          <p:nvPr/>
        </p:nvSpPr>
        <p:spPr>
          <a:xfrm>
            <a:off x="3144030" y="570918"/>
            <a:ext cx="27995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Šefica na putu</a:t>
            </a:r>
            <a:endParaRPr sz="2400" dirty="0"/>
          </a:p>
        </p:txBody>
      </p:sp>
      <p:sp>
        <p:nvSpPr>
          <p:cNvPr id="125" name="Google Shape;125;p16"/>
          <p:cNvSpPr/>
          <p:nvPr/>
        </p:nvSpPr>
        <p:spPr>
          <a:xfrm>
            <a:off x="8434222" y="2312981"/>
            <a:ext cx="296220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Prepiši sve istaknute izraze u bilježnicu i uz svaki izraz postavi pitanje na koje će odgovarati.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7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2" name="Google Shape;132;p17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922158" y="1237262"/>
            <a:ext cx="4707704" cy="467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645491" y="4790134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/>
          <p:nvPr/>
        </p:nvSpPr>
        <p:spPr>
          <a:xfrm>
            <a:off x="8533314" y="1603563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7" name="Google Shape;137;p17"/>
          <p:cNvSpPr/>
          <p:nvPr/>
        </p:nvSpPr>
        <p:spPr>
          <a:xfrm>
            <a:off x="2242424" y="423661"/>
            <a:ext cx="759323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rečenice. Koja pitanja možeš postaviti da bi odgovor bile istaknute riječi? Zaključi što izriču priložne oznake.</a:t>
            </a:r>
            <a:endParaRPr sz="2400" dirty="0"/>
          </a:p>
        </p:txBody>
      </p:sp>
      <p:sp>
        <p:nvSpPr>
          <p:cNvPr id="138" name="Google Shape;138;p17"/>
          <p:cNvSpPr/>
          <p:nvPr/>
        </p:nvSpPr>
        <p:spPr>
          <a:xfrm>
            <a:off x="8001124" y="2305855"/>
            <a:ext cx="27138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PRILOŽNE OZNAKE</a:t>
            </a:r>
            <a:endParaRPr sz="2400" dirty="0"/>
          </a:p>
        </p:txBody>
      </p:sp>
      <p:sp>
        <p:nvSpPr>
          <p:cNvPr id="139" name="Google Shape;139;p17"/>
          <p:cNvSpPr/>
          <p:nvPr/>
        </p:nvSpPr>
        <p:spPr>
          <a:xfrm>
            <a:off x="1090253" y="1085458"/>
            <a:ext cx="6605943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Flufi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spava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u košari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Za nekoliko dana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moram ostaviti 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Flufija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Ozbiljno</a:t>
            </a:r>
            <a:r>
              <a:rPr lang="hr-HR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ću brinuti o 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Flufiju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Zbog odanosti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razmišljaj o promaknuću.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7"/>
          <p:cNvSpPr/>
          <p:nvPr/>
        </p:nvSpPr>
        <p:spPr>
          <a:xfrm>
            <a:off x="1917253" y="2179118"/>
            <a:ext cx="358414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Gdje</a:t>
            </a:r>
            <a:r>
              <a:rPr lang="hr-HR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spava?      </a:t>
            </a: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mjesto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7"/>
          <p:cNvSpPr/>
          <p:nvPr/>
        </p:nvSpPr>
        <p:spPr>
          <a:xfrm>
            <a:off x="1997074" y="3207633"/>
            <a:ext cx="47268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Kada</a:t>
            </a:r>
            <a:r>
              <a:rPr lang="hr-HR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moram ostaviti?     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vrijeme </a:t>
            </a:r>
            <a:endParaRPr sz="2400" dirty="0"/>
          </a:p>
        </p:txBody>
      </p:sp>
      <p:sp>
        <p:nvSpPr>
          <p:cNvPr id="142" name="Google Shape;142;p17"/>
          <p:cNvSpPr/>
          <p:nvPr/>
        </p:nvSpPr>
        <p:spPr>
          <a:xfrm>
            <a:off x="1998165" y="4307581"/>
            <a:ext cx="368754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Kako</a:t>
            </a:r>
            <a:r>
              <a:rPr lang="hr-HR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ću brinuti?      </a:t>
            </a: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način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/>
          </a:p>
        </p:txBody>
      </p:sp>
      <p:sp>
        <p:nvSpPr>
          <p:cNvPr id="143" name="Google Shape;143;p17"/>
          <p:cNvSpPr/>
          <p:nvPr/>
        </p:nvSpPr>
        <p:spPr>
          <a:xfrm>
            <a:off x="2008079" y="5390059"/>
            <a:ext cx="533056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Zbog čega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trebaš razmišljati?       </a:t>
            </a:r>
            <a:r>
              <a:rPr lang="hr-HR" sz="2400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uzrok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7604166" y="2823552"/>
            <a:ext cx="3659508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Priložna je oznaka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rečenični dio koji izriče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različite okolnosti glagolske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radnje: mjesto, vrijeme,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način i uzrok.</a:t>
            </a:r>
            <a:endParaRPr sz="2400" dirty="0"/>
          </a:p>
        </p:txBody>
      </p:sp>
      <p:pic>
        <p:nvPicPr>
          <p:cNvPr id="145" name="Google Shape;145;p17" descr="Arrow, circle, circled, direcrion, left ic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291450" y="1595567"/>
            <a:ext cx="618144" cy="61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7" descr="Arrow, circle, circled, direcrion, left ic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287937" y="2618618"/>
            <a:ext cx="618144" cy="61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 descr="Arrow, circle, circled, direcrion, left ic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291450" y="3841601"/>
            <a:ext cx="618144" cy="61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 descr="Arrow, circle, circled, direcrion, left ic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297848" y="4712241"/>
            <a:ext cx="618144" cy="618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012" y="1860217"/>
            <a:ext cx="7042547" cy="346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204248" y="1078669"/>
            <a:ext cx="4809578" cy="461197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 txBox="1"/>
          <p:nvPr/>
        </p:nvSpPr>
        <p:spPr>
          <a:xfrm>
            <a:off x="8202665" y="1557333"/>
            <a:ext cx="299559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VRSTE PRILOŽNIH OZNAKA</a:t>
            </a:r>
            <a:endParaRPr sz="2400" dirty="0"/>
          </a:p>
        </p:txBody>
      </p:sp>
      <p:pic>
        <p:nvPicPr>
          <p:cNvPr id="156" name="Google Shape;156;p18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7" name="Google Shape;157;p18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8" name="Google Shape;158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7328670" y="4626039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 txBox="1"/>
          <p:nvPr/>
        </p:nvSpPr>
        <p:spPr>
          <a:xfrm>
            <a:off x="9352494" y="808932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62" name="Google Shape;162;p18"/>
          <p:cNvSpPr/>
          <p:nvPr/>
        </p:nvSpPr>
        <p:spPr>
          <a:xfrm>
            <a:off x="1659344" y="576165"/>
            <a:ext cx="759849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 okolnosti glagolske radnje mogu izricati priložne oznake? Koje su vrste priložnih oznaka? Kako glase pokrate priložnih oznaka?</a:t>
            </a:r>
            <a:endParaRPr sz="2400" dirty="0"/>
          </a:p>
        </p:txBody>
      </p:sp>
      <p:sp>
        <p:nvSpPr>
          <p:cNvPr id="163" name="Google Shape;163;p18"/>
          <p:cNvSpPr txBox="1"/>
          <p:nvPr/>
        </p:nvSpPr>
        <p:spPr>
          <a:xfrm>
            <a:off x="1195421" y="5138547"/>
            <a:ext cx="927847" cy="405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POM</a:t>
            </a:r>
            <a:endParaRPr sz="2400" dirty="0"/>
          </a:p>
        </p:txBody>
      </p:sp>
      <p:sp>
        <p:nvSpPr>
          <p:cNvPr id="164" name="Google Shape;164;p18"/>
          <p:cNvSpPr txBox="1"/>
          <p:nvPr/>
        </p:nvSpPr>
        <p:spPr>
          <a:xfrm>
            <a:off x="2860766" y="5127835"/>
            <a:ext cx="927847" cy="405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POV</a:t>
            </a:r>
            <a:endParaRPr sz="2400" dirty="0"/>
          </a:p>
        </p:txBody>
      </p:sp>
      <p:sp>
        <p:nvSpPr>
          <p:cNvPr id="165" name="Google Shape;165;p18"/>
          <p:cNvSpPr txBox="1"/>
          <p:nvPr/>
        </p:nvSpPr>
        <p:spPr>
          <a:xfrm>
            <a:off x="4498177" y="5153452"/>
            <a:ext cx="927847" cy="405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PON</a:t>
            </a:r>
            <a:endParaRPr sz="2400" dirty="0"/>
          </a:p>
        </p:txBody>
      </p:sp>
      <p:sp>
        <p:nvSpPr>
          <p:cNvPr id="166" name="Google Shape;166;p18"/>
          <p:cNvSpPr txBox="1"/>
          <p:nvPr/>
        </p:nvSpPr>
        <p:spPr>
          <a:xfrm>
            <a:off x="6002693" y="5127836"/>
            <a:ext cx="927847" cy="405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POU</a:t>
            </a:r>
            <a:endParaRPr sz="2400" dirty="0"/>
          </a:p>
        </p:txBody>
      </p:sp>
      <p:sp>
        <p:nvSpPr>
          <p:cNvPr id="167" name="Google Shape;167;p18"/>
          <p:cNvSpPr/>
          <p:nvPr/>
        </p:nvSpPr>
        <p:spPr>
          <a:xfrm>
            <a:off x="8517950" y="2186620"/>
            <a:ext cx="317016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priložna oznaka mjesta (POM)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priložna oznaka vremena (POV)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priložna oznaka načina (PON)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priložna oznaka uzroka (POU)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269" y="2711471"/>
            <a:ext cx="6919482" cy="2877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73" name="Google Shape;173;p19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4" name="Google Shape;174;p19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93724">
            <a:off x="7224417" y="1251247"/>
            <a:ext cx="4366852" cy="431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9486352" y="4785900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 txBox="1"/>
          <p:nvPr/>
        </p:nvSpPr>
        <p:spPr>
          <a:xfrm>
            <a:off x="9182358" y="1080676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79" name="Google Shape;179;p19"/>
          <p:cNvSpPr/>
          <p:nvPr/>
        </p:nvSpPr>
        <p:spPr>
          <a:xfrm>
            <a:off x="8175938" y="1854847"/>
            <a:ext cx="298618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PRILOŽNA OZNAKA MJESTA</a:t>
            </a:r>
            <a:endParaRPr sz="2400" dirty="0"/>
          </a:p>
        </p:txBody>
      </p:sp>
      <p:sp>
        <p:nvSpPr>
          <p:cNvPr id="180" name="Google Shape;180;p19"/>
          <p:cNvSpPr/>
          <p:nvPr/>
        </p:nvSpPr>
        <p:spPr>
          <a:xfrm>
            <a:off x="1749936" y="690552"/>
            <a:ext cx="708926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primjer. Što izriče priložna oznaka mjesta? Razlikuj mjesto, smjer kretanja i cilj ili odredište. </a:t>
            </a:r>
            <a:endParaRPr sz="2400" dirty="0"/>
          </a:p>
        </p:txBody>
      </p:sp>
      <p:sp>
        <p:nvSpPr>
          <p:cNvPr id="181" name="Google Shape;181;p19"/>
          <p:cNvSpPr/>
          <p:nvPr/>
        </p:nvSpPr>
        <p:spPr>
          <a:xfrm>
            <a:off x="142032" y="1854899"/>
            <a:ext cx="74364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U gradu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uzeo </a:t>
            </a:r>
            <a:r>
              <a:rPr lang="hr-HR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Flufija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uskim puteljkom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odveo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 </a:t>
            </a:r>
            <a:r>
              <a:rPr lang="hr-HR" sz="24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kući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83" name="Google Shape;183;p19"/>
          <p:cNvSpPr/>
          <p:nvPr/>
        </p:nvSpPr>
        <p:spPr>
          <a:xfrm>
            <a:off x="8041410" y="2490927"/>
            <a:ext cx="3255236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Izriče mjesto radnje, pravac i cilj kretanja.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Odgovara na pitanja Gdje?, Kamo?, Kuda?, Odakle?, Dokle?.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6605" y="4014076"/>
            <a:ext cx="2268966" cy="2203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9" name="Google Shape;189;p20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0" name="Google Shape;190;p20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93724">
            <a:off x="7108700" y="1048653"/>
            <a:ext cx="4180174" cy="4128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0"/>
          <p:cNvSpPr txBox="1"/>
          <p:nvPr/>
        </p:nvSpPr>
        <p:spPr>
          <a:xfrm>
            <a:off x="8409280" y="1179627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95" name="Google Shape;195;p20"/>
          <p:cNvSpPr txBox="1"/>
          <p:nvPr/>
        </p:nvSpPr>
        <p:spPr>
          <a:xfrm>
            <a:off x="1455023" y="825684"/>
            <a:ext cx="65133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Na koja pitanja odgovara priložna oznaka vremena?</a:t>
            </a:r>
            <a:endParaRPr sz="2400" dirty="0"/>
          </a:p>
        </p:txBody>
      </p:sp>
      <p:sp>
        <p:nvSpPr>
          <p:cNvPr id="196" name="Google Shape;196;p20"/>
          <p:cNvSpPr/>
          <p:nvPr/>
        </p:nvSpPr>
        <p:spPr>
          <a:xfrm>
            <a:off x="7968341" y="1896709"/>
            <a:ext cx="26375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PRILOŽNA OZNAKA VREMENA</a:t>
            </a:r>
            <a:endParaRPr sz="2400" dirty="0"/>
          </a:p>
        </p:txBody>
      </p:sp>
      <p:sp>
        <p:nvSpPr>
          <p:cNvPr id="197" name="Google Shape;197;p20"/>
          <p:cNvSpPr/>
          <p:nvPr/>
        </p:nvSpPr>
        <p:spPr>
          <a:xfrm>
            <a:off x="233292" y="1861630"/>
            <a:ext cx="5215790" cy="1972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Za nekoliko dana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moram ostaviti 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Flufija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Oduvijek</a:t>
            </a:r>
            <a:r>
              <a:rPr lang="hr-HR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maštam o čuvanju 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Flufija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Flufija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ću čuvati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do kraja godišnjeg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5512562" y="2161769"/>
            <a:ext cx="10876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Kad?</a:t>
            </a:r>
            <a:endParaRPr sz="240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0"/>
          <p:cNvSpPr/>
          <p:nvPr/>
        </p:nvSpPr>
        <p:spPr>
          <a:xfrm>
            <a:off x="5495027" y="2870531"/>
            <a:ext cx="12911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Otkad?</a:t>
            </a:r>
            <a:endParaRPr sz="2400" dirty="0"/>
          </a:p>
        </p:txBody>
      </p:sp>
      <p:sp>
        <p:nvSpPr>
          <p:cNvPr id="200" name="Google Shape;200;p20"/>
          <p:cNvSpPr/>
          <p:nvPr/>
        </p:nvSpPr>
        <p:spPr>
          <a:xfrm>
            <a:off x="5465504" y="3331504"/>
            <a:ext cx="1480135" cy="62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Dokad?</a:t>
            </a:r>
            <a:endParaRPr sz="2400" dirty="0"/>
          </a:p>
        </p:txBody>
      </p:sp>
      <p:sp>
        <p:nvSpPr>
          <p:cNvPr id="201" name="Google Shape;201;p20"/>
          <p:cNvSpPr/>
          <p:nvPr/>
        </p:nvSpPr>
        <p:spPr>
          <a:xfrm>
            <a:off x="7802271" y="2622501"/>
            <a:ext cx="301522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Izriče vrijeme radnje.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Odgovara na pitanja Kad?, Otkad? Dokad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1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8" name="Google Shape;208;p21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9" name="Google Shape;209;p21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951266" y="1398751"/>
            <a:ext cx="4381403" cy="4327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1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326591" y="4907722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1"/>
          <p:cNvSpPr txBox="1"/>
          <p:nvPr/>
        </p:nvSpPr>
        <p:spPr>
          <a:xfrm>
            <a:off x="8440466" y="1266468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214" name="Google Shape;214;p21"/>
          <p:cNvSpPr/>
          <p:nvPr/>
        </p:nvSpPr>
        <p:spPr>
          <a:xfrm>
            <a:off x="7935921" y="2082604"/>
            <a:ext cx="26375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PRILOŽNA OZNAKA NAČINA</a:t>
            </a:r>
            <a:endParaRPr sz="2400" dirty="0"/>
          </a:p>
        </p:txBody>
      </p:sp>
      <p:sp>
        <p:nvSpPr>
          <p:cNvPr id="215" name="Google Shape;215;p21"/>
          <p:cNvSpPr txBox="1"/>
          <p:nvPr/>
        </p:nvSpPr>
        <p:spPr>
          <a:xfrm>
            <a:off x="1674203" y="729284"/>
            <a:ext cx="635852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Na koja pitanja odgovara priložna oznaka načina?</a:t>
            </a:r>
            <a:endParaRPr sz="2400" dirty="0"/>
          </a:p>
        </p:txBody>
      </p:sp>
      <p:sp>
        <p:nvSpPr>
          <p:cNvPr id="216" name="Google Shape;216;p21"/>
          <p:cNvSpPr/>
          <p:nvPr/>
        </p:nvSpPr>
        <p:spPr>
          <a:xfrm>
            <a:off x="204328" y="1791222"/>
            <a:ext cx="4112518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Ozbiljno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ću brinuti o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Flufiju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Flufi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nestrpljivo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čeka. </a:t>
            </a:r>
            <a:endParaRPr sz="2400" dirty="0"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Brzo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vrati. </a:t>
            </a:r>
            <a:endParaRPr sz="2400" dirty="0"/>
          </a:p>
        </p:txBody>
      </p:sp>
      <p:sp>
        <p:nvSpPr>
          <p:cNvPr id="217" name="Google Shape;217;p21"/>
          <p:cNvSpPr/>
          <p:nvPr/>
        </p:nvSpPr>
        <p:spPr>
          <a:xfrm>
            <a:off x="4443955" y="2221467"/>
            <a:ext cx="24264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 koji način?</a:t>
            </a:r>
            <a:endParaRPr sz="2400" dirty="0"/>
          </a:p>
        </p:txBody>
      </p:sp>
      <p:sp>
        <p:nvSpPr>
          <p:cNvPr id="218" name="Google Shape;218;p21"/>
          <p:cNvSpPr/>
          <p:nvPr/>
        </p:nvSpPr>
        <p:spPr>
          <a:xfrm>
            <a:off x="4542377" y="3895709"/>
            <a:ext cx="98558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Kako?</a:t>
            </a:r>
            <a:endParaRPr sz="2400" dirty="0"/>
          </a:p>
        </p:txBody>
      </p:sp>
      <p:sp>
        <p:nvSpPr>
          <p:cNvPr id="219" name="Google Shape;219;p21"/>
          <p:cNvSpPr/>
          <p:nvPr/>
        </p:nvSpPr>
        <p:spPr>
          <a:xfrm>
            <a:off x="4542376" y="3115309"/>
            <a:ext cx="9855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Kako?</a:t>
            </a:r>
            <a:endParaRPr sz="2400" dirty="0"/>
          </a:p>
        </p:txBody>
      </p:sp>
      <p:pic>
        <p:nvPicPr>
          <p:cNvPr id="220" name="Google Shape;220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34304" y="4619917"/>
            <a:ext cx="2601912" cy="113236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1"/>
          <p:cNvSpPr/>
          <p:nvPr/>
        </p:nvSpPr>
        <p:spPr>
          <a:xfrm>
            <a:off x="7591711" y="2816035"/>
            <a:ext cx="3020912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Izriče način na koji se provodi radnja.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Odgovara na pitanja Kako?, Na koji način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598</Words>
  <Application>Microsoft Office PowerPoint</Application>
  <PresentationFormat>Široki zaslon</PresentationFormat>
  <Paragraphs>108</Paragraphs>
  <Slides>13</Slides>
  <Notes>13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5</cp:revision>
  <dcterms:modified xsi:type="dcterms:W3CDTF">2020-09-19T18:18:03Z</dcterms:modified>
</cp:coreProperties>
</file>